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3479" y="367769"/>
            <a:ext cx="9755187" cy="30616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Organizing your compare/contrast essay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Superman vs batman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6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823854" y="-654627"/>
            <a:ext cx="10469619" cy="1120792"/>
          </a:xfrm>
        </p:spPr>
        <p:txBody>
          <a:bodyPr/>
          <a:lstStyle/>
          <a:p>
            <a:r>
              <a:rPr lang="en-US" dirty="0" smtClean="0"/>
              <a:t>Block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55" y="212114"/>
            <a:ext cx="6494318" cy="5163162"/>
          </a:xfrm>
        </p:spPr>
      </p:pic>
    </p:spTree>
    <p:extLst>
      <p:ext uri="{BB962C8B-B14F-4D97-AF65-F5344CB8AC3E}">
        <p14:creationId xmlns:p14="http://schemas.microsoft.com/office/powerpoint/2010/main" val="126874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377046" y="-290946"/>
            <a:ext cx="10396882" cy="1151965"/>
          </a:xfrm>
        </p:spPr>
        <p:txBody>
          <a:bodyPr/>
          <a:lstStyle/>
          <a:p>
            <a:r>
              <a:rPr lang="en-US" dirty="0" smtClean="0"/>
              <a:t>Block method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45" y="1444336"/>
            <a:ext cx="9144000" cy="7746577"/>
          </a:xfrm>
        </p:spPr>
      </p:pic>
    </p:spTree>
    <p:extLst>
      <p:ext uri="{BB962C8B-B14F-4D97-AF65-F5344CB8AC3E}">
        <p14:creationId xmlns:p14="http://schemas.microsoft.com/office/powerpoint/2010/main" val="167646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455" y="3251627"/>
            <a:ext cx="9616997" cy="7212745"/>
          </a:xfrm>
        </p:spPr>
      </p:pic>
    </p:spTree>
    <p:extLst>
      <p:ext uri="{BB962C8B-B14F-4D97-AF65-F5344CB8AC3E}">
        <p14:creationId xmlns:p14="http://schemas.microsoft.com/office/powerpoint/2010/main" val="315865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 flipV="1">
            <a:off x="-1186945" y="1955872"/>
            <a:ext cx="414034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Point by point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91" y="-93181"/>
            <a:ext cx="9590810" cy="6296553"/>
          </a:xfrm>
        </p:spPr>
      </p:pic>
    </p:spTree>
    <p:extLst>
      <p:ext uri="{BB962C8B-B14F-4D97-AF65-F5344CB8AC3E}">
        <p14:creationId xmlns:p14="http://schemas.microsoft.com/office/powerpoint/2010/main" val="347080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61209" y="1922319"/>
            <a:ext cx="4405744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Point by point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63" y="122243"/>
            <a:ext cx="7325591" cy="9767458"/>
          </a:xfrm>
        </p:spPr>
      </p:pic>
    </p:spTree>
    <p:extLst>
      <p:ext uri="{BB962C8B-B14F-4D97-AF65-F5344CB8AC3E}">
        <p14:creationId xmlns:p14="http://schemas.microsoft.com/office/powerpoint/2010/main" val="306695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/>
              <a:t>THE FILMS </a:t>
            </a:r>
            <a:r>
              <a:rPr lang="en-US" sz="3200" i="1" dirty="0" smtClean="0"/>
              <a:t>MAN OF STEEL</a:t>
            </a:r>
            <a:r>
              <a:rPr lang="en-US" sz="3200" dirty="0"/>
              <a:t> </a:t>
            </a:r>
            <a:r>
              <a:rPr lang="en-US" sz="3200" dirty="0" smtClean="0"/>
              <a:t> AND  </a:t>
            </a:r>
            <a:r>
              <a:rPr lang="en-US" sz="3200" i="1" dirty="0" smtClean="0"/>
              <a:t>THE DARK KNIGHT RISES</a:t>
            </a:r>
            <a:r>
              <a:rPr lang="en-US" sz="3200" dirty="0" smtClean="0"/>
              <a:t>   PRESENT TWO EXAMPLES OF SUPERHEROES, SUPERMAN AND BATMAN. In a well-supported essay, compare superman and batman and explain how well they represent the classic definition of a superhero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8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thesis statement (weak)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 In the movies </a:t>
            </a:r>
            <a:r>
              <a:rPr lang="en-US" sz="3200" i="1" dirty="0" smtClean="0"/>
              <a:t>man of steel  </a:t>
            </a:r>
            <a:r>
              <a:rPr lang="en-US" sz="3200" dirty="0" smtClean="0"/>
              <a:t>and  </a:t>
            </a:r>
            <a:r>
              <a:rPr lang="en-US" sz="3200" i="1" dirty="0" smtClean="0"/>
              <a:t>the dark knight rises</a:t>
            </a:r>
            <a:r>
              <a:rPr lang="en-US" sz="3200" dirty="0" smtClean="0"/>
              <a:t>, the archetypal superhero is portrayed differently.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451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thesis statement (still weak)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While both </a:t>
            </a:r>
            <a:r>
              <a:rPr lang="en-US" sz="2800" i="1" dirty="0" smtClean="0"/>
              <a:t>man of steel</a:t>
            </a:r>
            <a:r>
              <a:rPr lang="en-US" sz="2800" dirty="0" smtClean="0"/>
              <a:t>  and </a:t>
            </a:r>
            <a:r>
              <a:rPr lang="en-US" sz="2800" i="1" dirty="0" smtClean="0"/>
              <a:t> the dark knight rises   </a:t>
            </a:r>
            <a:r>
              <a:rPr lang="en-US" sz="2800" dirty="0" smtClean="0"/>
              <a:t>present the archetypal superhero as a crusader for justice, they each present superheroes differently.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402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thesis statement (good)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While  </a:t>
            </a:r>
            <a:r>
              <a:rPr lang="en-US" sz="2400" i="1" dirty="0" smtClean="0"/>
              <a:t>Man of steel  </a:t>
            </a:r>
            <a:r>
              <a:rPr lang="en-US" sz="2400" dirty="0" smtClean="0"/>
              <a:t>presents Superman as meeting the traditional definition of a superhero,  </a:t>
            </a:r>
            <a:r>
              <a:rPr lang="en-US" sz="2400" i="1" dirty="0" smtClean="0"/>
              <a:t>The dark knight rises</a:t>
            </a:r>
            <a:r>
              <a:rPr lang="en-US" sz="2400" dirty="0" smtClean="0"/>
              <a:t>  changes how readers understand superheroes by presenting Batman as an angry and troubled character.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34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290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Organizing a compare/contrast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block method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r>
              <a:rPr lang="en-US" sz="2800" dirty="0" smtClean="0"/>
              <a:t>Point-by-point method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34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3775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Block Method outline (subject by subject)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Introductory paragraph with thesis</a:t>
            </a:r>
          </a:p>
          <a:p>
            <a:pPr marL="514350" indent="-514350">
              <a:buAutoNum type="romanUcPeriod"/>
            </a:pPr>
            <a:r>
              <a:rPr lang="en-US" dirty="0" smtClean="0"/>
              <a:t>Assertion about Topic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1</a:t>
            </a:r>
            <a:r>
              <a:rPr lang="en-US" baseline="30000" dirty="0" smtClean="0"/>
              <a:t>st</a:t>
            </a:r>
            <a:r>
              <a:rPr lang="en-US" dirty="0" smtClean="0"/>
              <a:t> Supporting detail, example, or evidence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2</a:t>
            </a:r>
            <a:r>
              <a:rPr lang="en-US" baseline="30000" dirty="0" smtClean="0"/>
              <a:t>nd</a:t>
            </a:r>
            <a:r>
              <a:rPr lang="en-US" dirty="0" smtClean="0"/>
              <a:t> supporting detail, example, or evidence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3</a:t>
            </a:r>
            <a:r>
              <a:rPr lang="en-US" baseline="30000" dirty="0" smtClean="0"/>
              <a:t>rd</a:t>
            </a:r>
            <a:r>
              <a:rPr lang="en-US" dirty="0" smtClean="0"/>
              <a:t> supporting detail, example or evidence</a:t>
            </a:r>
          </a:p>
          <a:p>
            <a:pPr marL="514350" indent="-514350">
              <a:buAutoNum type="romanUcPeriod" startAt="2"/>
            </a:pPr>
            <a:r>
              <a:rPr lang="en-US" dirty="0" smtClean="0"/>
              <a:t>Assertion about topic 2</a:t>
            </a:r>
          </a:p>
          <a:p>
            <a:pPr marL="0" indent="0">
              <a:buNone/>
            </a:pPr>
            <a:r>
              <a:rPr lang="en-US" dirty="0" smtClean="0"/>
              <a:t>	a. 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Supporting detail, example, or </a:t>
            </a:r>
            <a:r>
              <a:rPr lang="en-US" dirty="0" smtClean="0"/>
              <a:t>evidence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  <a:r>
              <a:rPr lang="en-US" dirty="0"/>
              <a:t>Supporting detail, example, or </a:t>
            </a:r>
            <a:r>
              <a:rPr lang="en-US" dirty="0" smtClean="0"/>
              <a:t>evidence</a:t>
            </a:r>
          </a:p>
          <a:p>
            <a:pPr marL="0" indent="0">
              <a:buNone/>
            </a:pPr>
            <a:r>
              <a:rPr lang="en-US" dirty="0"/>
              <a:t>	c. 3</a:t>
            </a:r>
            <a:r>
              <a:rPr lang="en-US" baseline="30000" dirty="0"/>
              <a:t>rd</a:t>
            </a:r>
            <a:r>
              <a:rPr lang="en-US" dirty="0"/>
              <a:t> supporting detail, example or </a:t>
            </a:r>
            <a:r>
              <a:rPr lang="en-US" dirty="0" smtClean="0"/>
              <a:t>evidence</a:t>
            </a:r>
          </a:p>
          <a:p>
            <a:pPr marL="0" indent="0">
              <a:buNone/>
            </a:pPr>
            <a:r>
              <a:rPr lang="en-US" dirty="0" smtClean="0"/>
              <a:t>Concluding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8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1656"/>
            <a:ext cx="10396882" cy="1148983"/>
          </a:xfrm>
        </p:spPr>
        <p:txBody>
          <a:bodyPr>
            <a:normAutofit/>
          </a:bodyPr>
          <a:lstStyle/>
          <a:p>
            <a:r>
              <a:rPr lang="en-US" dirty="0" smtClean="0"/>
              <a:t>Point by point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43157"/>
            <a:ext cx="10394707" cy="52309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 Introductory Paragraph with thesis</a:t>
            </a:r>
          </a:p>
          <a:p>
            <a:pPr marL="514350" indent="-514350">
              <a:buAutoNum type="romanUcPeriod"/>
            </a:pPr>
            <a:r>
              <a:rPr lang="en-US" sz="3400" dirty="0" smtClean="0"/>
              <a:t>Assertion</a:t>
            </a:r>
          </a:p>
          <a:p>
            <a:pPr marL="0" indent="0">
              <a:buNone/>
            </a:pPr>
            <a:r>
              <a:rPr lang="en-US" sz="3400" dirty="0" smtClean="0"/>
              <a:t>	a. Point about Topic 1</a:t>
            </a:r>
          </a:p>
          <a:p>
            <a:pPr marL="0" indent="0">
              <a:buNone/>
            </a:pPr>
            <a:r>
              <a:rPr lang="en-US" sz="3400" dirty="0"/>
              <a:t>	</a:t>
            </a:r>
            <a:r>
              <a:rPr lang="en-US" sz="3400" dirty="0" smtClean="0"/>
              <a:t>b. point about topic 2</a:t>
            </a:r>
          </a:p>
          <a:p>
            <a:pPr marL="514350" indent="-514350">
              <a:buAutoNum type="romanUcPeriod" startAt="2"/>
            </a:pPr>
            <a:r>
              <a:rPr lang="en-US" sz="3400" dirty="0" smtClean="0"/>
              <a:t>Assertion  </a:t>
            </a:r>
          </a:p>
          <a:p>
            <a:pPr marL="457200" lvl="1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a. point about topic 1</a:t>
            </a:r>
          </a:p>
          <a:p>
            <a:pPr marL="457200" lvl="1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b. point about topic </a:t>
            </a:r>
          </a:p>
          <a:p>
            <a:pPr marL="514350" indent="-514350">
              <a:buAutoNum type="romanUcPeriod" startAt="2"/>
            </a:pPr>
            <a:r>
              <a:rPr lang="en-US" sz="3400" dirty="0"/>
              <a:t>Assertion  </a:t>
            </a:r>
          </a:p>
          <a:p>
            <a:pPr marL="457200" lvl="1" indent="0">
              <a:buNone/>
            </a:pPr>
            <a:r>
              <a:rPr lang="en-US" sz="2900" dirty="0"/>
              <a:t>	a. point about topic </a:t>
            </a:r>
            <a:r>
              <a:rPr lang="en-US" sz="2900" dirty="0" smtClean="0"/>
              <a:t>1</a:t>
            </a:r>
            <a:endParaRPr lang="en-US" sz="2900" dirty="0"/>
          </a:p>
          <a:p>
            <a:pPr marL="457200" lvl="1" indent="0">
              <a:buNone/>
            </a:pPr>
            <a:r>
              <a:rPr lang="en-US" sz="2900" dirty="0"/>
              <a:t>	b. point about topic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Concluding Paragraph</a:t>
            </a:r>
            <a:endParaRPr lang="en-US" sz="29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8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Prompt: the films  </a:t>
            </a:r>
            <a:r>
              <a:rPr lang="en-US" sz="2800" i="1" dirty="0" smtClean="0"/>
              <a:t>Man of steel  </a:t>
            </a:r>
            <a:r>
              <a:rPr lang="en-US" sz="2800" dirty="0" smtClean="0"/>
              <a:t>and </a:t>
            </a:r>
            <a:r>
              <a:rPr lang="en-US" sz="2800" i="1" dirty="0" smtClean="0"/>
              <a:t> the dark knight rises  </a:t>
            </a:r>
            <a:r>
              <a:rPr lang="en-US" sz="2800" dirty="0" smtClean="0"/>
              <a:t>present two examples of superheroes, superman and batman. In a well-supported essay, compare superman and batman and explain how well they represent the classic definition of a superhero.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5874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253</TotalTime>
  <Words>246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Organizing your compare/contrast essay</vt:lpstr>
      <vt:lpstr>Writing prompt</vt:lpstr>
      <vt:lpstr>Example thesis statement (weak)</vt:lpstr>
      <vt:lpstr>example thesis statement (still weak)</vt:lpstr>
      <vt:lpstr>Example thesis statement (good)</vt:lpstr>
      <vt:lpstr>Organizing a compare/contrast essay</vt:lpstr>
      <vt:lpstr>Block Method outline (subject by subject)</vt:lpstr>
      <vt:lpstr>Point by point outline</vt:lpstr>
      <vt:lpstr>Essay examples</vt:lpstr>
      <vt:lpstr>Block method</vt:lpstr>
      <vt:lpstr>Block method </vt:lpstr>
      <vt:lpstr>Block method</vt:lpstr>
      <vt:lpstr>Point by point method</vt:lpstr>
      <vt:lpstr>Point by point method</vt:lpstr>
    </vt:vector>
  </TitlesOfParts>
  <Company>Peters Township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your compare/contrast essay</dc:title>
  <dc:creator>Duffy, Gina</dc:creator>
  <cp:lastModifiedBy>Duffy, Gina</cp:lastModifiedBy>
  <cp:revision>8</cp:revision>
  <dcterms:created xsi:type="dcterms:W3CDTF">2015-09-14T18:15:47Z</dcterms:created>
  <dcterms:modified xsi:type="dcterms:W3CDTF">2015-09-15T14:32:10Z</dcterms:modified>
</cp:coreProperties>
</file>